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21"/>
  </p:notesMasterIdLst>
  <p:handoutMasterIdLst>
    <p:handoutMasterId r:id="rId22"/>
  </p:handoutMasterIdLst>
  <p:sldIdLst>
    <p:sldId id="284" r:id="rId2"/>
    <p:sldId id="294" r:id="rId3"/>
    <p:sldId id="356" r:id="rId4"/>
    <p:sldId id="355" r:id="rId5"/>
    <p:sldId id="359" r:id="rId6"/>
    <p:sldId id="363" r:id="rId7"/>
    <p:sldId id="273" r:id="rId8"/>
    <p:sldId id="377" r:id="rId9"/>
    <p:sldId id="365" r:id="rId10"/>
    <p:sldId id="367" r:id="rId11"/>
    <p:sldId id="376" r:id="rId12"/>
    <p:sldId id="274" r:id="rId13"/>
    <p:sldId id="368" r:id="rId14"/>
    <p:sldId id="360" r:id="rId15"/>
    <p:sldId id="327" r:id="rId16"/>
    <p:sldId id="370" r:id="rId17"/>
    <p:sldId id="374" r:id="rId18"/>
    <p:sldId id="373" r:id="rId19"/>
    <p:sldId id="375" r:id="rId20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BA7"/>
    <a:srgbClr val="FF7575"/>
    <a:srgbClr val="EDA483"/>
    <a:srgbClr val="E09B12"/>
    <a:srgbClr val="FFA7A7"/>
    <a:srgbClr val="FFEFEF"/>
    <a:srgbClr val="FF7979"/>
    <a:srgbClr val="7E0000"/>
    <a:srgbClr val="478FD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B7E6-D096-46AA-9DA8-6E9CC29E3098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3594-06A6-4892-B6C9-7C4AEA8E0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17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83D1-28C4-413A-9B99-7BF98BE626B6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33A5-8208-41CB-A188-350D71D69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8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6C9D00-2208-40BD-8EB0-6055D848D6A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510E-018E-4362-BA31-C1A6CFB199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DBA0-D647-47D0-B12F-F25E2E3B414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8398-2230-416B-A25E-02A3E0C324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24E-23A3-449B-A724-C57AA8B62D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9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B074-497A-4994-93AF-64CBCBF1C9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9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3FA0-F498-4FD7-84FB-5F201230633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14C0-0251-4358-9F71-E800EED064A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7013-3009-4CD2-886F-1BA2CFCBE3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3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D116-FF3D-4611-8F14-801D4000FB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9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5FD-0394-4C72-B645-238476F905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24/11/2020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0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391C64-3B79-492A-A63C-092ACFA5560A}" type="datetime1">
              <a:rPr lang="fr-FR" smtClean="0"/>
              <a:t>24/11/2020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6768E0-2528-4F85-92F6-9555BA11C3D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0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05" y="240475"/>
            <a:ext cx="1721457" cy="14933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211" y="1948874"/>
            <a:ext cx="10457411" cy="21077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جائحة</a:t>
            </a:r>
            <a:r>
              <a:rPr lang="ar-EG" sz="5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EG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كوفيد-19</a:t>
            </a:r>
            <a: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التصريح الصحفي ال</a:t>
            </a:r>
            <a:r>
              <a:rPr lang="ar-S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نصف شهري</a:t>
            </a:r>
            <a:endParaRPr lang="fr-FR" sz="5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4157" y="5544271"/>
            <a:ext cx="4232366" cy="994641"/>
          </a:xfrm>
        </p:spPr>
        <p:txBody>
          <a:bodyPr>
            <a:noAutofit/>
          </a:bodyPr>
          <a:lstStyle/>
          <a:p>
            <a:pPr algn="ctr" rtl="1"/>
            <a:r>
              <a:rPr lang="ar-MA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وزارة الصحة</a:t>
            </a:r>
            <a:r>
              <a:rPr lang="ar-EG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endParaRPr lang="ar-MA" sz="2800" b="1" dirty="0">
              <a:solidFill>
                <a:srgbClr val="296BA7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rtl="1"/>
            <a:r>
              <a:rPr lang="ar-SA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الثلاثاء </a:t>
            </a:r>
            <a:r>
              <a:rPr lang="ar-MA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24 نونبر 2020</a:t>
            </a:r>
            <a:endParaRPr lang="fr-FR" sz="2800" b="1" dirty="0">
              <a:solidFill>
                <a:srgbClr val="296BA7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8083"/>
            <a:ext cx="1154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منحنى</a:t>
            </a:r>
            <a:r>
              <a:rPr lang="ar-MA" sz="3600" b="1" dirty="0">
                <a:solidFill>
                  <a:srgbClr val="002060"/>
                </a:solidFill>
              </a:rPr>
              <a:t> الوفيات الأسبوعي </a:t>
            </a:r>
            <a:r>
              <a:rPr lang="ar-SA" sz="3600" b="1" dirty="0" smtClean="0">
                <a:solidFill>
                  <a:srgbClr val="002060"/>
                </a:solidFill>
              </a:rPr>
              <a:t>ال</a:t>
            </a:r>
            <a:r>
              <a:rPr lang="ar-MA" sz="3600" b="1" dirty="0" smtClean="0">
                <a:solidFill>
                  <a:srgbClr val="002060"/>
                </a:solidFill>
              </a:rPr>
              <a:t>وطني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SA" sz="3600" b="1" dirty="0">
                <a:solidFill>
                  <a:srgbClr val="002060"/>
                </a:solidFill>
              </a:rPr>
              <a:t>إلى حدود </a:t>
            </a:r>
            <a:r>
              <a:rPr lang="ar-SA" sz="3600" b="1" dirty="0" smtClean="0">
                <a:solidFill>
                  <a:srgbClr val="002060"/>
                </a:solidFill>
              </a:rPr>
              <a:t>ا</a:t>
            </a:r>
            <a:r>
              <a:rPr lang="ar-MA" sz="3600" b="1" dirty="0" smtClean="0">
                <a:solidFill>
                  <a:srgbClr val="002060"/>
                </a:solidFill>
              </a:rPr>
              <a:t>لأحد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MA" sz="3600" b="1" dirty="0" smtClean="0">
                <a:solidFill>
                  <a:srgbClr val="002060"/>
                </a:solidFill>
              </a:rPr>
              <a:t>22 نونبر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42" y="1742458"/>
            <a:ext cx="6560907" cy="396838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86249"/>
              </p:ext>
            </p:extLst>
          </p:nvPr>
        </p:nvGraphicFramePr>
        <p:xfrm>
          <a:off x="224443" y="2077085"/>
          <a:ext cx="4305993" cy="46742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36310">
                  <a:extLst>
                    <a:ext uri="{9D8B030D-6E8A-4147-A177-3AD203B41FA5}">
                      <a16:colId xmlns:a16="http://schemas.microsoft.com/office/drawing/2014/main" val="1722105923"/>
                    </a:ext>
                  </a:extLst>
                </a:gridCol>
                <a:gridCol w="2769683">
                  <a:extLst>
                    <a:ext uri="{9D8B030D-6E8A-4147-A177-3AD203B41FA5}">
                      <a16:colId xmlns:a16="http://schemas.microsoft.com/office/drawing/2014/main" val="836029017"/>
                    </a:ext>
                  </a:extLst>
                </a:gridCol>
              </a:tblGrid>
              <a:tr h="21887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التطور بين الأسبوعين الأخيرين </a:t>
                      </a:r>
                      <a:endParaRPr lang="ar-MA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الجهات </a:t>
                      </a:r>
                      <a:endParaRPr lang="ar-MA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790980"/>
                  </a:ext>
                </a:extLst>
              </a:tr>
              <a:tr h="326444"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fr-F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125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جهة درعة تافيلالت </a:t>
                      </a:r>
                      <a:endParaRPr lang="ar-MA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3286605920"/>
                  </a:ext>
                </a:extLst>
              </a:tr>
              <a:tr h="782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+41,9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طنجة تطوان الحسيمة </a:t>
                      </a:r>
                      <a:endParaRPr lang="ar-MA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3037201069"/>
                  </a:ext>
                </a:extLst>
              </a:tr>
              <a:tr h="689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+26,2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مراكش آسفي </a:t>
                      </a:r>
                      <a:endParaRPr lang="ar-MA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3069865388"/>
                  </a:ext>
                </a:extLst>
              </a:tr>
              <a:tr h="12490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+18,2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فاس مكناس </a:t>
                      </a:r>
                      <a:endParaRPr lang="ar-MA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4117696957"/>
                  </a:ext>
                </a:extLst>
              </a:tr>
              <a:tr h="9069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+4,8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سوس ماسة </a:t>
                      </a:r>
                      <a:endParaRPr lang="ar-MA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867188508"/>
                  </a:ext>
                </a:extLst>
              </a:tr>
              <a:tr h="12169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+3,4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الدار البيضاء سطات </a:t>
                      </a:r>
                      <a:endParaRPr lang="ar-MA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2303384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-10,0</a:t>
                      </a:r>
                      <a:endParaRPr lang="fr-F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الشرق </a:t>
                      </a:r>
                      <a:endParaRPr lang="ar-MA" sz="2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2127087677"/>
                  </a:ext>
                </a:extLst>
              </a:tr>
              <a:tr h="12679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-10,8</a:t>
                      </a:r>
                      <a:endParaRPr lang="fr-F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الرباط سلا القنيطرة </a:t>
                      </a:r>
                      <a:endParaRPr lang="ar-MA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2538296281"/>
                  </a:ext>
                </a:extLst>
              </a:tr>
              <a:tr h="32644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-21,1</a:t>
                      </a:r>
                      <a:endParaRPr lang="fr-FR" sz="2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بني ملال </a:t>
                      </a:r>
                      <a:r>
                        <a:rPr lang="ar-MA" sz="20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خنيفرة</a:t>
                      </a:r>
                      <a:r>
                        <a:rPr lang="ar-MA" sz="2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ar-MA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566146712"/>
                  </a:ext>
                </a:extLst>
              </a:tr>
              <a:tr h="114484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r>
                        <a:rPr lang="ar-MA" sz="2000" u="none" strike="noStrike" dirty="0" smtClean="0">
                          <a:effectLst/>
                        </a:rPr>
                        <a:t>وفيات قليلة</a:t>
                      </a:r>
                      <a:endParaRPr lang="fr-FR" sz="2000" b="1" i="0" u="none" strike="noStrike" dirty="0">
                        <a:solidFill>
                          <a:srgbClr val="296BA7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 fontAlgn="b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1" i="0" u="none" strike="noStrike" dirty="0">
                        <a:solidFill>
                          <a:srgbClr val="296BA7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 fontAlgn="b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1" i="0" u="none" strike="noStrike" dirty="0">
                        <a:solidFill>
                          <a:srgbClr val="296BA7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u="none" strike="noStrike">
                          <a:effectLst/>
                        </a:rPr>
                        <a:t>جهة العيون الساقية الحمراء </a:t>
                      </a:r>
                      <a:endParaRPr lang="ar-MA" sz="2000" b="1" i="0" u="none" strike="noStrike">
                        <a:solidFill>
                          <a:srgbClr val="296BA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3355691044"/>
                  </a:ext>
                </a:extLst>
              </a:tr>
              <a:tr h="213272">
                <a:tc vMerge="1">
                  <a:txBody>
                    <a:bodyPr/>
                    <a:lstStyle/>
                    <a:p>
                      <a:pPr algn="ctr" rtl="0" fontAlgn="b"/>
                      <a:endParaRPr lang="fr-FR" sz="2000" b="1" i="0" u="none" strike="noStrike" dirty="0">
                        <a:solidFill>
                          <a:srgbClr val="296BA7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u="none" strike="noStrike">
                          <a:effectLst/>
                        </a:rPr>
                        <a:t>جهة الداخلة وادي الذهب </a:t>
                      </a:r>
                      <a:endParaRPr lang="ar-MA" sz="2000" b="1" i="0" u="none" strike="noStrike">
                        <a:solidFill>
                          <a:srgbClr val="296BA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3252602920"/>
                  </a:ext>
                </a:extLst>
              </a:tr>
              <a:tr h="326444">
                <a:tc vMerge="1">
                  <a:txBody>
                    <a:bodyPr/>
                    <a:lstStyle/>
                    <a:p>
                      <a:pPr algn="ctr" rtl="0" fontAlgn="b"/>
                      <a:endParaRPr lang="fr-FR" sz="2000" b="1" i="0" u="none" strike="noStrike" dirty="0">
                        <a:solidFill>
                          <a:srgbClr val="296BA7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35" marR="3735" marT="373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2000" u="none" strike="noStrike" dirty="0">
                          <a:effectLst/>
                        </a:rPr>
                        <a:t>جهة كلميم واد نون </a:t>
                      </a:r>
                      <a:endParaRPr lang="ar-MA" sz="2000" b="1" i="0" u="none" strike="noStrike" dirty="0">
                        <a:solidFill>
                          <a:srgbClr val="296BA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35" marR="3735" marT="3735" marB="0" anchor="b"/>
                </a:tc>
                <a:extLst>
                  <a:ext uri="{0D108BD9-81ED-4DB2-BD59-A6C34878D82A}">
                    <a16:rowId xmlns:a16="http://schemas.microsoft.com/office/drawing/2014/main" val="7238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5584" y="0"/>
            <a:ext cx="93208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96838" algn="ctr" rtl="1"/>
            <a:r>
              <a:rPr lang="ar-MA" sz="4300" b="1" dirty="0" smtClean="0">
                <a:solidFill>
                  <a:srgbClr val="002060"/>
                </a:solidFill>
              </a:rPr>
              <a:t>مقارنة شهرية للحالات و الوفيات بعد الرفع المتقدم للحجر الصحي</a:t>
            </a:r>
            <a:endParaRPr lang="ar-MA" sz="43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52285"/>
              </p:ext>
            </p:extLst>
          </p:nvPr>
        </p:nvGraphicFramePr>
        <p:xfrm>
          <a:off x="1183178" y="1912077"/>
          <a:ext cx="9423861" cy="44442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1287">
                  <a:extLst>
                    <a:ext uri="{9D8B030D-6E8A-4147-A177-3AD203B41FA5}">
                      <a16:colId xmlns:a16="http://schemas.microsoft.com/office/drawing/2014/main" val="2413158127"/>
                    </a:ext>
                  </a:extLst>
                </a:gridCol>
                <a:gridCol w="3141287">
                  <a:extLst>
                    <a:ext uri="{9D8B030D-6E8A-4147-A177-3AD203B41FA5}">
                      <a16:colId xmlns:a16="http://schemas.microsoft.com/office/drawing/2014/main" val="685182817"/>
                    </a:ext>
                  </a:extLst>
                </a:gridCol>
                <a:gridCol w="3141287">
                  <a:extLst>
                    <a:ext uri="{9D8B030D-6E8A-4147-A177-3AD203B41FA5}">
                      <a16:colId xmlns:a16="http://schemas.microsoft.com/office/drawing/2014/main" val="3394196601"/>
                    </a:ext>
                  </a:extLst>
                </a:gridCol>
              </a:tblGrid>
              <a:tr h="1233511">
                <a:tc>
                  <a:txBody>
                    <a:bodyPr/>
                    <a:lstStyle/>
                    <a:p>
                      <a:pPr algn="ctr"/>
                      <a:r>
                        <a:rPr lang="ar-MA" sz="3200" dirty="0" smtClean="0"/>
                        <a:t>معدل الوفيات في اليوم</a:t>
                      </a:r>
                      <a:endParaRPr lang="fr-FR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200" dirty="0" smtClean="0"/>
                        <a:t>معدل الحالات في اليوم</a:t>
                      </a:r>
                      <a:r>
                        <a:rPr lang="ar-MA" sz="3200" baseline="0" dirty="0" smtClean="0"/>
                        <a:t> </a:t>
                      </a:r>
                      <a:endParaRPr lang="fr-F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200" dirty="0" smtClean="0"/>
                        <a:t>الأشهر </a:t>
                      </a:r>
                      <a:endParaRPr lang="fr-FR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69628"/>
                  </a:ext>
                </a:extLst>
              </a:tr>
              <a:tr h="71465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25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1234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3200" dirty="0" smtClean="0"/>
                        <a:t>غشت</a:t>
                      </a:r>
                      <a:endParaRPr lang="fr-FR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66332"/>
                  </a:ext>
                </a:extLst>
              </a:tr>
              <a:tr h="71465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35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2035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3200" dirty="0" smtClean="0"/>
                        <a:t>شتنبر</a:t>
                      </a:r>
                      <a:endParaRPr lang="fr-FR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3739"/>
                  </a:ext>
                </a:extLst>
              </a:tr>
              <a:tr h="71465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48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3078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3200" dirty="0" smtClean="0"/>
                        <a:t>أكتوبر</a:t>
                      </a:r>
                      <a:endParaRPr lang="fr-FR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3045"/>
                  </a:ext>
                </a:extLst>
              </a:tr>
              <a:tr h="919745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74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4812</a:t>
                      </a:r>
                      <a:endParaRPr lang="fr-FR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3200" dirty="0" smtClean="0"/>
                        <a:t>نونبر</a:t>
                      </a:r>
                    </a:p>
                    <a:p>
                      <a:pPr algn="r"/>
                      <a:r>
                        <a:rPr lang="ar-MA" sz="3200" dirty="0" smtClean="0"/>
                        <a:t>(22</a:t>
                      </a:r>
                      <a:r>
                        <a:rPr lang="ar-MA" sz="3200" baseline="0" dirty="0" smtClean="0"/>
                        <a:t> يوما)</a:t>
                      </a:r>
                      <a:endParaRPr lang="fr-FR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6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96838" algn="ctr" rtl="1"/>
            <a:r>
              <a:rPr lang="ar-MA" sz="2800" b="1" dirty="0" smtClean="0">
                <a:solidFill>
                  <a:srgbClr val="002060"/>
                </a:solidFill>
              </a:rPr>
              <a:t>تطور </a:t>
            </a:r>
            <a:r>
              <a:rPr lang="ar-SA" sz="2800" b="1" dirty="0" smtClean="0">
                <a:solidFill>
                  <a:srgbClr val="002060"/>
                </a:solidFill>
              </a:rPr>
              <a:t>معدل الإصابة الأسبوعي </a:t>
            </a:r>
            <a:r>
              <a:rPr lang="ar-SA" sz="2800" b="1" dirty="0">
                <a:solidFill>
                  <a:srgbClr val="002060"/>
                </a:solidFill>
              </a:rPr>
              <a:t>لكل </a:t>
            </a:r>
            <a:r>
              <a:rPr lang="fr-FR" sz="2800" b="1" dirty="0" smtClean="0">
                <a:solidFill>
                  <a:srgbClr val="002060"/>
                </a:solidFill>
              </a:rPr>
              <a:t>100.000</a:t>
            </a:r>
            <a:r>
              <a:rPr lang="ar-SA" sz="2800" b="1" dirty="0" smtClean="0">
                <a:solidFill>
                  <a:srgbClr val="002060"/>
                </a:solidFill>
              </a:rPr>
              <a:t> نسمة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9" y="1503180"/>
            <a:ext cx="11309060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96838" algn="ctr" rtl="1"/>
            <a:r>
              <a:rPr lang="ar-SA" sz="2800" b="1" dirty="0" smtClean="0">
                <a:solidFill>
                  <a:srgbClr val="002060"/>
                </a:solidFill>
              </a:rPr>
              <a:t>مقارنة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معدل الإصابة الأسبوعي </a:t>
            </a:r>
            <a:r>
              <a:rPr lang="ar-SA" sz="2800" b="1" dirty="0">
                <a:solidFill>
                  <a:srgbClr val="002060"/>
                </a:solidFill>
              </a:rPr>
              <a:t>لكل </a:t>
            </a:r>
            <a:r>
              <a:rPr lang="fr-FR" sz="2800" b="1" dirty="0" smtClean="0">
                <a:solidFill>
                  <a:srgbClr val="002060"/>
                </a:solidFill>
              </a:rPr>
              <a:t>100.000</a:t>
            </a:r>
            <a:r>
              <a:rPr lang="ar-S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>
                <a:solidFill>
                  <a:srgbClr val="002060"/>
                </a:solidFill>
              </a:rPr>
              <a:t>نسمة </a:t>
            </a:r>
            <a:r>
              <a:rPr lang="ar-SA" sz="2800" b="1" dirty="0" smtClean="0">
                <a:solidFill>
                  <a:srgbClr val="002060"/>
                </a:solidFill>
              </a:rPr>
              <a:t>حسب الجهات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b="1" smtClean="0">
                <a:solidFill>
                  <a:srgbClr val="296BA7"/>
                </a:solidFill>
              </a:rPr>
              <a:pPr/>
              <a:t>13</a:t>
            </a:fld>
            <a:endParaRPr lang="fr-FR" b="1" dirty="0">
              <a:solidFill>
                <a:srgbClr val="296BA7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5238" y="6129943"/>
            <a:ext cx="1252665" cy="47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878584" y="5887450"/>
            <a:ext cx="1472017" cy="1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 </a:t>
            </a:r>
            <a:r>
              <a:rPr lang="ar-SA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المصدر  </a:t>
            </a:r>
            <a:endParaRPr lang="fr-FR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10798" y="121904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b="1" dirty="0" smtClean="0">
                <a:solidFill>
                  <a:srgbClr val="296BA7"/>
                </a:solidFill>
              </a:rPr>
              <a:t>من</a:t>
            </a:r>
            <a:r>
              <a:rPr lang="ar-MA" sz="1400" b="1" dirty="0" smtClean="0">
                <a:solidFill>
                  <a:srgbClr val="296BA7"/>
                </a:solidFill>
              </a:rPr>
              <a:t> 2 الى 8 نونبر</a:t>
            </a:r>
            <a:endParaRPr lang="fr-FR" sz="1400" dirty="0">
              <a:solidFill>
                <a:srgbClr val="296BA7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90" y="1640119"/>
            <a:ext cx="4000004" cy="36494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14979" y="1219042"/>
            <a:ext cx="1335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b="1" dirty="0" smtClean="0">
                <a:solidFill>
                  <a:srgbClr val="296BA7"/>
                </a:solidFill>
              </a:rPr>
              <a:t>من</a:t>
            </a:r>
            <a:r>
              <a:rPr lang="ar-MA" sz="1400" b="1" dirty="0" smtClean="0">
                <a:solidFill>
                  <a:srgbClr val="296BA7"/>
                </a:solidFill>
              </a:rPr>
              <a:t> 9 الى 15 نونبر</a:t>
            </a:r>
            <a:endParaRPr lang="fr-FR" sz="1400" dirty="0">
              <a:solidFill>
                <a:srgbClr val="296BA7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8077" y="1219042"/>
            <a:ext cx="1435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b="1" dirty="0" smtClean="0">
                <a:solidFill>
                  <a:srgbClr val="296BA7"/>
                </a:solidFill>
              </a:rPr>
              <a:t>من</a:t>
            </a:r>
            <a:r>
              <a:rPr lang="ar-MA" sz="1400" b="1" dirty="0" smtClean="0">
                <a:solidFill>
                  <a:srgbClr val="296BA7"/>
                </a:solidFill>
              </a:rPr>
              <a:t> 16 الى 22 نونبر</a:t>
            </a:r>
            <a:endParaRPr lang="fr-FR" sz="1400" dirty="0">
              <a:solidFill>
                <a:srgbClr val="296BA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657" y="1674422"/>
            <a:ext cx="3800683" cy="35618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33" y="1587133"/>
            <a:ext cx="4007296" cy="37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التطور الأسبوعي لعدد الكشوفات و نسبة الإيجابية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1" y="1582434"/>
            <a:ext cx="11455377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315" y="1564368"/>
            <a:ext cx="10515600" cy="250886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endParaRPr lang="ar-MA" sz="6800" b="1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 rtl="1">
              <a:buNone/>
            </a:pPr>
            <a:r>
              <a:rPr lang="ar-SA" sz="6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الأحداث  البارزة</a:t>
            </a:r>
            <a:endParaRPr lang="fr-FR" sz="6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1327" y="580908"/>
            <a:ext cx="10515600" cy="6082378"/>
          </a:xfrm>
        </p:spPr>
        <p:txBody>
          <a:bodyPr>
            <a:normAutofit/>
          </a:bodyPr>
          <a:lstStyle/>
          <a:p>
            <a:pPr marL="173736" lvl="1" indent="0" algn="r" rtl="1">
              <a:buNone/>
            </a:pPr>
            <a:r>
              <a:rPr lang="ar-MA" sz="32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fr-FR" sz="32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fr-FR" sz="3200" b="1" smtClean="0">
                <a:solidFill>
                  <a:schemeClr val="tx2"/>
                </a:solidFill>
                <a:cs typeface="+mj-cs"/>
              </a:rPr>
              <a:t>(1</a:t>
            </a:r>
            <a:r>
              <a:rPr lang="ar-MA" sz="3200" b="1" smtClean="0">
                <a:solidFill>
                  <a:schemeClr val="tx2"/>
                </a:solidFill>
                <a:cs typeface="+mj-cs"/>
              </a:rPr>
              <a:t>تتمثل </a:t>
            </a:r>
            <a:r>
              <a:rPr lang="ar-MA" sz="3200" b="1" dirty="0" smtClean="0">
                <a:solidFill>
                  <a:schemeClr val="tx2"/>
                </a:solidFill>
                <a:cs typeface="+mj-cs"/>
              </a:rPr>
              <a:t>في تحطيم بعض الأرقام :</a:t>
            </a:r>
            <a:endParaRPr lang="fr-FR" sz="3200" b="1" dirty="0" smtClean="0">
              <a:solidFill>
                <a:schemeClr val="tx2"/>
              </a:solidFill>
              <a:cs typeface="+mj-cs"/>
            </a:endParaRPr>
          </a:p>
          <a:p>
            <a:pPr marL="173736" lvl="1" indent="0" algn="r" rtl="1">
              <a:buNone/>
            </a:pPr>
            <a:endParaRPr lang="ar-MA" sz="2800" b="1" dirty="0" smtClean="0">
              <a:solidFill>
                <a:schemeClr val="tx2"/>
              </a:solidFill>
              <a:cs typeface="+mj-cs"/>
            </a:endParaRP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ar-MA" sz="2400" b="1" dirty="0">
                <a:solidFill>
                  <a:schemeClr val="tx2"/>
                </a:solidFill>
                <a:cs typeface="+mj-cs"/>
              </a:rPr>
              <a:t> </a:t>
            </a:r>
            <a:r>
              <a:rPr lang="ar-MA" sz="2400" b="1" dirty="0" smtClean="0">
                <a:solidFill>
                  <a:schemeClr val="tx2"/>
                </a:solidFill>
                <a:cs typeface="+mj-cs"/>
              </a:rPr>
              <a:t>في الأسبوع الماضي تخطينا عتبة</a:t>
            </a:r>
            <a:r>
              <a:rPr lang="fr-FR" sz="2400" b="1" dirty="0" smtClean="0">
                <a:solidFill>
                  <a:schemeClr val="tx2"/>
                </a:solidFill>
                <a:cs typeface="+mj-cs"/>
              </a:rPr>
              <a:t>300000 </a:t>
            </a:r>
            <a:r>
              <a:rPr lang="ar-MA" sz="2400" b="1" dirty="0" smtClean="0">
                <a:solidFill>
                  <a:schemeClr val="tx2"/>
                </a:solidFill>
                <a:cs typeface="+mj-cs"/>
              </a:rPr>
              <a:t> حالة اصابة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ar-MA" sz="2400" b="1" dirty="0" smtClean="0">
                <a:solidFill>
                  <a:schemeClr val="tx2"/>
                </a:solidFill>
                <a:cs typeface="+mj-cs"/>
              </a:rPr>
              <a:t>تخطينا عتبة </a:t>
            </a:r>
            <a:r>
              <a:rPr lang="fr-FR" sz="2400" b="1" dirty="0" smtClean="0">
                <a:solidFill>
                  <a:schemeClr val="tx2"/>
                </a:solidFill>
                <a:cs typeface="+mj-cs"/>
              </a:rPr>
              <a:t>5000</a:t>
            </a:r>
            <a:r>
              <a:rPr lang="ar-MA" sz="2400" b="1" dirty="0" smtClean="0">
                <a:solidFill>
                  <a:schemeClr val="tx2"/>
                </a:solidFill>
                <a:cs typeface="+mj-cs"/>
              </a:rPr>
              <a:t> حالة وفاة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ar-MA" sz="2400" b="1" dirty="0" smtClean="0">
                <a:solidFill>
                  <a:schemeClr val="tx2"/>
                </a:solidFill>
                <a:cs typeface="+mj-cs"/>
              </a:rPr>
              <a:t>اقتربنا لأول مرة من </a:t>
            </a:r>
            <a:r>
              <a:rPr lang="fr-FR" sz="2400" b="1" dirty="0" smtClean="0">
                <a:solidFill>
                  <a:schemeClr val="tx2"/>
                </a:solidFill>
                <a:cs typeface="+mj-cs"/>
              </a:rPr>
              <a:t>100</a:t>
            </a:r>
            <a:r>
              <a:rPr lang="ar-MA" sz="2400" b="1" dirty="0" smtClean="0">
                <a:solidFill>
                  <a:schemeClr val="tx2"/>
                </a:solidFill>
                <a:cs typeface="+mj-cs"/>
              </a:rPr>
              <a:t> حالة وفاة يوميا</a:t>
            </a:r>
            <a:endParaRPr lang="fr-FR" sz="2400" b="1" dirty="0" smtClean="0">
              <a:solidFill>
                <a:schemeClr val="tx2"/>
              </a:solidFill>
              <a:cs typeface="+mj-cs"/>
            </a:endParaRPr>
          </a:p>
          <a:p>
            <a:pPr marL="310896" lvl="2" indent="0" algn="r" rtl="1">
              <a:buNone/>
            </a:pPr>
            <a:endParaRPr lang="fr-FR" sz="2400" b="1" dirty="0" smtClean="0">
              <a:solidFill>
                <a:schemeClr val="tx2"/>
              </a:solidFill>
              <a:cs typeface="+mj-cs"/>
            </a:endParaRPr>
          </a:p>
          <a:p>
            <a:pPr marL="173736" lvl="1" indent="0" algn="r" rtl="1">
              <a:buNone/>
            </a:pPr>
            <a:r>
              <a:rPr lang="ar-MA" sz="2800" b="1" dirty="0" smtClean="0">
                <a:solidFill>
                  <a:schemeClr val="tx2"/>
                </a:solidFill>
                <a:cs typeface="+mj-cs"/>
              </a:rPr>
              <a:t>2)</a:t>
            </a:r>
            <a:r>
              <a:rPr lang="fr-FR" sz="28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ar-MA" sz="2800" b="1" dirty="0" smtClean="0">
                <a:solidFill>
                  <a:schemeClr val="tx2"/>
                </a:solidFill>
                <a:cs typeface="+mj-cs"/>
              </a:rPr>
              <a:t>بداية التحاليل </a:t>
            </a:r>
            <a:r>
              <a:rPr lang="ar-MA" sz="2800" b="1" dirty="0" err="1" smtClean="0">
                <a:solidFill>
                  <a:schemeClr val="tx2"/>
                </a:solidFill>
                <a:cs typeface="+mj-cs"/>
              </a:rPr>
              <a:t>الانتجينية</a:t>
            </a:r>
            <a:r>
              <a:rPr lang="ar-MA" sz="2800" b="1" dirty="0" smtClean="0">
                <a:solidFill>
                  <a:schemeClr val="tx2"/>
                </a:solidFill>
                <a:cs typeface="+mj-cs"/>
              </a:rPr>
              <a:t> السريعة</a:t>
            </a:r>
            <a:r>
              <a:rPr lang="fr-FR" sz="2800" b="1" dirty="0" smtClean="0">
                <a:solidFill>
                  <a:schemeClr val="tx2"/>
                </a:solidFill>
                <a:cs typeface="+mj-cs"/>
              </a:rPr>
              <a:t>test antigénique </a:t>
            </a:r>
            <a:r>
              <a:rPr lang="ar-MA" sz="2800" b="1" dirty="0" smtClean="0">
                <a:solidFill>
                  <a:schemeClr val="tx2"/>
                </a:solidFill>
                <a:cs typeface="+mj-cs"/>
              </a:rPr>
              <a:t> (النتيجة في أقل من 30 دقيقة)</a:t>
            </a:r>
            <a:endParaRPr lang="fr-FR" sz="2800" b="1" dirty="0" smtClean="0">
              <a:solidFill>
                <a:schemeClr val="tx2"/>
              </a:solidFill>
              <a:cs typeface="+mj-cs"/>
            </a:endParaRPr>
          </a:p>
          <a:p>
            <a:pPr marL="173736" lvl="1" indent="0" algn="r" rtl="1">
              <a:buNone/>
            </a:pPr>
            <a:endParaRPr lang="fr-FR" sz="2800" b="1" dirty="0" smtClean="0">
              <a:solidFill>
                <a:schemeClr val="tx2"/>
              </a:solidFill>
              <a:cs typeface="+mj-cs"/>
            </a:endParaRPr>
          </a:p>
          <a:p>
            <a:pPr marL="173736" lvl="1" indent="0" algn="r" rtl="1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 (3</a:t>
            </a:r>
            <a:r>
              <a:rPr lang="ar-MA" sz="2800" b="1" dirty="0" smtClean="0">
                <a:solidFill>
                  <a:schemeClr val="tx2"/>
                </a:solidFill>
                <a:cs typeface="+mj-cs"/>
              </a:rPr>
              <a:t>تنفيذا للتوجيهات السامية لجلالة الملك محمد السادس نصره الله يوم 9 نونبر 2020،</a:t>
            </a:r>
            <a:r>
              <a:rPr lang="ar-MA" sz="3200" b="1" dirty="0" smtClean="0">
                <a:solidFill>
                  <a:schemeClr val="tx2"/>
                </a:solidFill>
              </a:rPr>
              <a:t> </a:t>
            </a:r>
            <a:r>
              <a:rPr lang="ar-MA" sz="3200" b="1" dirty="0">
                <a:solidFill>
                  <a:schemeClr val="tx2"/>
                </a:solidFill>
              </a:rPr>
              <a:t>التحضير الفعلي و العملي للحملة الوطنية الكبرى للتلقيح ضد فيروس </a:t>
            </a:r>
            <a:r>
              <a:rPr lang="ar-MA" sz="3200" b="1" dirty="0" smtClean="0">
                <a:solidFill>
                  <a:schemeClr val="tx2"/>
                </a:solidFill>
              </a:rPr>
              <a:t>كوفيد-19</a:t>
            </a:r>
            <a:endParaRPr lang="fr-FR" sz="3200" b="1" dirty="0" smtClean="0">
              <a:solidFill>
                <a:schemeClr val="tx2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36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315" y="1564368"/>
            <a:ext cx="10515600" cy="250886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endParaRPr lang="ar-MA" sz="6800" b="1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 rtl="1">
              <a:buNone/>
            </a:pPr>
            <a:r>
              <a:rPr lang="ar-MA" sz="6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رسائل التوعية و التحسيس</a:t>
            </a:r>
            <a:endParaRPr lang="fr-FR" sz="6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DF1F2"/>
              </a:clrFrom>
              <a:clrTo>
                <a:srgbClr val="DDF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8" t="63479" r="16294" b="9753"/>
          <a:stretch/>
        </p:blipFill>
        <p:spPr>
          <a:xfrm>
            <a:off x="4130439" y="1091636"/>
            <a:ext cx="2320660" cy="2080260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1343137" y="1091636"/>
            <a:ext cx="2358590" cy="2080260"/>
            <a:chOff x="3263373" y="693681"/>
            <a:chExt cx="2358590" cy="2080260"/>
          </a:xfrm>
        </p:grpSpPr>
        <p:sp>
          <p:nvSpPr>
            <p:cNvPr id="26" name="Ellipse 25"/>
            <p:cNvSpPr/>
            <p:nvPr/>
          </p:nvSpPr>
          <p:spPr>
            <a:xfrm>
              <a:off x="3516842" y="805608"/>
              <a:ext cx="1876260" cy="1876260"/>
            </a:xfrm>
            <a:prstGeom prst="ellipse">
              <a:avLst/>
            </a:prstGeom>
            <a:solidFill>
              <a:srgbClr val="53B6BC"/>
            </a:solidFill>
            <a:ln>
              <a:solidFill>
                <a:srgbClr val="DD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DF1F2"/>
                </a:clrFrom>
                <a:clrTo>
                  <a:srgbClr val="DDF1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9" t="63251" b="9981"/>
            <a:stretch/>
          </p:blipFill>
          <p:spPr>
            <a:xfrm>
              <a:off x="3263373" y="693681"/>
              <a:ext cx="2358590" cy="2080260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DF1F2"/>
              </a:clrFrom>
              <a:clrTo>
                <a:srgbClr val="DDF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0" t="63134" r="48983" b="9872"/>
          <a:stretch/>
        </p:blipFill>
        <p:spPr>
          <a:xfrm>
            <a:off x="9577895" y="1082820"/>
            <a:ext cx="2256552" cy="20978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DF1F2"/>
              </a:clrFrom>
              <a:clrTo>
                <a:srgbClr val="DDF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5" t="64041" r="32806" b="9872"/>
          <a:stretch/>
        </p:blipFill>
        <p:spPr>
          <a:xfrm>
            <a:off x="6879811" y="1118079"/>
            <a:ext cx="2269372" cy="20273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CF2F0"/>
              </a:clrFrom>
              <a:clrTo>
                <a:srgbClr val="DC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63024" r="82670" b="10208"/>
          <a:stretch/>
        </p:blipFill>
        <p:spPr>
          <a:xfrm>
            <a:off x="1359146" y="3292640"/>
            <a:ext cx="2105028" cy="20802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DF1F2"/>
              </a:clrFrom>
              <a:clrTo>
                <a:srgbClr val="DDF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63368" r="65558" b="9864"/>
          <a:stretch/>
        </p:blipFill>
        <p:spPr>
          <a:xfrm>
            <a:off x="9675863" y="3292639"/>
            <a:ext cx="2178684" cy="2080262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4320277" y="3367965"/>
            <a:ext cx="1906399" cy="1929610"/>
            <a:chOff x="4826882" y="375582"/>
            <a:chExt cx="1251065" cy="1251065"/>
          </a:xfrm>
        </p:grpSpPr>
        <p:sp>
          <p:nvSpPr>
            <p:cNvPr id="12" name="Ellipse 11"/>
            <p:cNvSpPr/>
            <p:nvPr/>
          </p:nvSpPr>
          <p:spPr>
            <a:xfrm>
              <a:off x="4826882" y="375582"/>
              <a:ext cx="1251065" cy="1251065"/>
            </a:xfrm>
            <a:prstGeom prst="ellipse">
              <a:avLst/>
            </a:prstGeom>
            <a:solidFill>
              <a:srgbClr val="53B6BC"/>
            </a:solidFill>
            <a:ln>
              <a:solidFill>
                <a:srgbClr val="DD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24" r="37043" b="19619"/>
            <a:stretch/>
          </p:blipFill>
          <p:spPr>
            <a:xfrm rot="1622853">
              <a:off x="5162663" y="549238"/>
              <a:ext cx="512725" cy="903751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>
            <a:off x="7082778" y="3367965"/>
            <a:ext cx="1878341" cy="1929610"/>
            <a:chOff x="5307777" y="4963504"/>
            <a:chExt cx="1251065" cy="1251065"/>
          </a:xfrm>
          <a:effectLst/>
        </p:grpSpPr>
        <p:sp>
          <p:nvSpPr>
            <p:cNvPr id="22" name="Ellipse 21"/>
            <p:cNvSpPr/>
            <p:nvPr/>
          </p:nvSpPr>
          <p:spPr>
            <a:xfrm>
              <a:off x="5307777" y="4963504"/>
              <a:ext cx="1251065" cy="1251065"/>
            </a:xfrm>
            <a:prstGeom prst="ellipse">
              <a:avLst/>
            </a:prstGeom>
            <a:solidFill>
              <a:srgbClr val="53B6BC"/>
            </a:solidFill>
            <a:ln>
              <a:solidFill>
                <a:srgbClr val="DD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502" y="4963504"/>
              <a:ext cx="1217613" cy="105853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24" name="Connecteur droit avec flèche 23"/>
            <p:cNvCxnSpPr/>
            <p:nvPr/>
          </p:nvCxnSpPr>
          <p:spPr>
            <a:xfrm>
              <a:off x="5730949" y="5794744"/>
              <a:ext cx="468000" cy="0"/>
            </a:xfrm>
            <a:prstGeom prst="straightConnector1">
              <a:avLst/>
            </a:prstGeom>
            <a:ln w="19050">
              <a:solidFill>
                <a:srgbClr val="296669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1663108" y="250540"/>
            <a:ext cx="98464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وسائل الحماية من انشار مرض كوفيد-</a:t>
            </a:r>
            <a:r>
              <a:rPr lang="ar-M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0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315" y="1564368"/>
            <a:ext cx="10515600" cy="250886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endParaRPr lang="ar-MA" sz="6800" b="1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 rtl="1">
              <a:buNone/>
            </a:pPr>
            <a:r>
              <a:rPr lang="ar-MA" sz="6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شكرا لكم</a:t>
            </a:r>
            <a:endParaRPr lang="fr-FR" sz="6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630" y="0"/>
            <a:ext cx="13177630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634985" y="5038571"/>
            <a:ext cx="10139350" cy="150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الوضعية </a:t>
            </a:r>
            <a:r>
              <a:rPr lang="ar-M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الوبائية </a:t>
            </a:r>
            <a:r>
              <a:rPr lang="ar-S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عالميا</a:t>
            </a:r>
            <a:endParaRPr lang="ar-MA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71463" indent="-96838" algn="ctr" rtl="1"/>
            <a:endParaRPr lang="ar-MA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8494"/>
              </p:ext>
            </p:extLst>
          </p:nvPr>
        </p:nvGraphicFramePr>
        <p:xfrm>
          <a:off x="673331" y="1631276"/>
          <a:ext cx="10656916" cy="4937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25559">
                  <a:extLst>
                    <a:ext uri="{9D8B030D-6E8A-4147-A177-3AD203B41FA5}">
                      <a16:colId xmlns:a16="http://schemas.microsoft.com/office/drawing/2014/main" val="1424010472"/>
                    </a:ext>
                  </a:extLst>
                </a:gridCol>
                <a:gridCol w="5631357">
                  <a:extLst>
                    <a:ext uri="{9D8B030D-6E8A-4147-A177-3AD203B41FA5}">
                      <a16:colId xmlns:a16="http://schemas.microsoft.com/office/drawing/2014/main" val="2918864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59 203 122</a:t>
                      </a:r>
                      <a:endParaRPr lang="ar-SA" sz="3200" b="1" u="none" kern="1200" dirty="0" smtClean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مجموع الحالات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28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760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معدل الإصابة التراكمي لكل</a:t>
                      </a:r>
                      <a:r>
                        <a:rPr lang="ar-SA" sz="2800" baseline="0" dirty="0" smtClean="0"/>
                        <a:t> 100000 نسمة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55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1 397 225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الوفيات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4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2,4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معدل الفتك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38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40 972 375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المتعافون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01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69,2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نسبة الشفاء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05864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0773" y="335903"/>
            <a:ext cx="10953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3600" b="1" dirty="0" smtClean="0">
                <a:solidFill>
                  <a:srgbClr val="002060"/>
                </a:solidFill>
              </a:rPr>
              <a:t>الوضعية </a:t>
            </a:r>
            <a:r>
              <a:rPr lang="ar-MA" sz="3600" b="1" dirty="0">
                <a:solidFill>
                  <a:srgbClr val="002060"/>
                </a:solidFill>
              </a:rPr>
              <a:t>الوبائية </a:t>
            </a:r>
            <a:r>
              <a:rPr lang="ar-SA" sz="3600" b="1" dirty="0" smtClean="0">
                <a:solidFill>
                  <a:srgbClr val="002060"/>
                </a:solidFill>
              </a:rPr>
              <a:t>في العالم إلى </a:t>
            </a:r>
            <a:r>
              <a:rPr lang="ar-SA" sz="3600" b="1" dirty="0">
                <a:solidFill>
                  <a:srgbClr val="002060"/>
                </a:solidFill>
              </a:rPr>
              <a:t>حدود </a:t>
            </a:r>
            <a:r>
              <a:rPr lang="ar-SA" sz="3600" b="1" dirty="0" smtClean="0">
                <a:solidFill>
                  <a:srgbClr val="002060"/>
                </a:solidFill>
              </a:rPr>
              <a:t>الإثنين </a:t>
            </a:r>
            <a:r>
              <a:rPr lang="ar-MA" sz="3600" b="1" dirty="0" smtClean="0">
                <a:solidFill>
                  <a:srgbClr val="002060"/>
                </a:solidFill>
              </a:rPr>
              <a:t>23 نونبر</a:t>
            </a:r>
            <a:endParaRPr lang="fr-FR" sz="3600" b="1" dirty="0" smtClean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8083"/>
            <a:ext cx="1154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</a:rPr>
              <a:t>المنحنى</a:t>
            </a:r>
            <a:r>
              <a:rPr lang="ar-MA" sz="3600" b="1" dirty="0" smtClean="0">
                <a:solidFill>
                  <a:srgbClr val="002060"/>
                </a:solidFill>
              </a:rPr>
              <a:t> الوبائي الأسبوعي </a:t>
            </a:r>
            <a:r>
              <a:rPr lang="ar-SA" sz="3600" b="1" dirty="0" smtClean="0">
                <a:solidFill>
                  <a:srgbClr val="002060"/>
                </a:solidFill>
              </a:rPr>
              <a:t>العالمي </a:t>
            </a:r>
            <a:r>
              <a:rPr lang="ar-SA" sz="3600" b="1" dirty="0">
                <a:solidFill>
                  <a:srgbClr val="002060"/>
                </a:solidFill>
              </a:rPr>
              <a:t>إلى حدود </a:t>
            </a:r>
            <a:r>
              <a:rPr lang="ar-SA" sz="3600" b="1" dirty="0" smtClean="0">
                <a:solidFill>
                  <a:srgbClr val="002060"/>
                </a:solidFill>
              </a:rPr>
              <a:t>ا</a:t>
            </a:r>
            <a:r>
              <a:rPr lang="ar-MA" sz="3600" b="1" dirty="0" smtClean="0">
                <a:solidFill>
                  <a:srgbClr val="002060"/>
                </a:solidFill>
              </a:rPr>
              <a:t>لأحد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MA" sz="3600" b="1" dirty="0" smtClean="0">
                <a:solidFill>
                  <a:srgbClr val="002060"/>
                </a:solidFill>
              </a:rPr>
              <a:t>22 نونبر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36698"/>
              </p:ext>
            </p:extLst>
          </p:nvPr>
        </p:nvGraphicFramePr>
        <p:xfrm>
          <a:off x="405244" y="2067915"/>
          <a:ext cx="4147091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102">
                  <a:extLst>
                    <a:ext uri="{9D8B030D-6E8A-4147-A177-3AD203B41FA5}">
                      <a16:colId xmlns:a16="http://schemas.microsoft.com/office/drawing/2014/main" val="2850683392"/>
                    </a:ext>
                  </a:extLst>
                </a:gridCol>
                <a:gridCol w="2828989">
                  <a:extLst>
                    <a:ext uri="{9D8B030D-6E8A-4147-A177-3AD203B41FA5}">
                      <a16:colId xmlns:a16="http://schemas.microsoft.com/office/drawing/2014/main" val="2353731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MA" dirty="0" smtClean="0"/>
                        <a:t>التطور بين</a:t>
                      </a:r>
                      <a:r>
                        <a:rPr lang="ar-MA" baseline="0" dirty="0" smtClean="0"/>
                        <a:t> الأسبوعين الأخيرين </a:t>
                      </a:r>
                      <a:endParaRPr lang="fr-FR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dirty="0" smtClean="0"/>
                        <a:t>الجهات </a:t>
                      </a:r>
                      <a:endParaRPr lang="fr-FR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2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+14,92%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أفريقيا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72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+10,51%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الأمريكيتان</a:t>
                      </a:r>
                      <a:endParaRPr lang="fr-FR" sz="2000" b="1" dirty="0" smtClean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06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+9,32%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غرب المحيط الهادي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88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+5,14%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شرق المتوسط 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3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-5,88%</a:t>
                      </a:r>
                      <a:endParaRPr lang="fr-FR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جنوب شرق اسيا</a:t>
                      </a:r>
                      <a:endParaRPr lang="fr-F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19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-6,22%</a:t>
                      </a:r>
                      <a:endParaRPr lang="fr-FR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أوروبا</a:t>
                      </a:r>
                      <a:endParaRPr lang="fr-F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15179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884" y="1801177"/>
            <a:ext cx="7087638" cy="45551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40" y="1742458"/>
            <a:ext cx="2590973" cy="2447754"/>
          </a:xfrm>
          <a:prstGeom prst="rect">
            <a:avLst/>
          </a:prstGeom>
        </p:spPr>
      </p:pic>
      <p:sp>
        <p:nvSpPr>
          <p:cNvPr id="13" name="Flèche vers le haut 12"/>
          <p:cNvSpPr/>
          <p:nvPr/>
        </p:nvSpPr>
        <p:spPr>
          <a:xfrm>
            <a:off x="10669181" y="1098536"/>
            <a:ext cx="1483964" cy="725257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+0,85%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3737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447" y="208083"/>
            <a:ext cx="1149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</a:rPr>
              <a:t>منحنى</a:t>
            </a:r>
            <a:r>
              <a:rPr lang="ar-MA" sz="3600" b="1" dirty="0" smtClean="0">
                <a:solidFill>
                  <a:srgbClr val="002060"/>
                </a:solidFill>
              </a:rPr>
              <a:t> </a:t>
            </a:r>
            <a:r>
              <a:rPr lang="ar-MA" sz="3600" b="1" dirty="0">
                <a:solidFill>
                  <a:srgbClr val="002060"/>
                </a:solidFill>
              </a:rPr>
              <a:t>الوفيات </a:t>
            </a:r>
            <a:r>
              <a:rPr lang="ar-MA" sz="3600" b="1" dirty="0" smtClean="0">
                <a:solidFill>
                  <a:srgbClr val="002060"/>
                </a:solidFill>
              </a:rPr>
              <a:t>الأسبوعي </a:t>
            </a:r>
            <a:r>
              <a:rPr lang="ar-SA" sz="3600" b="1" dirty="0">
                <a:solidFill>
                  <a:srgbClr val="002060"/>
                </a:solidFill>
              </a:rPr>
              <a:t>العالمي إلى حدود </a:t>
            </a:r>
            <a:r>
              <a:rPr lang="ar-SA" sz="3600" b="1" dirty="0" smtClean="0">
                <a:solidFill>
                  <a:srgbClr val="002060"/>
                </a:solidFill>
              </a:rPr>
              <a:t>ا</a:t>
            </a:r>
            <a:r>
              <a:rPr lang="ar-MA" sz="3600" b="1" dirty="0" smtClean="0">
                <a:solidFill>
                  <a:srgbClr val="002060"/>
                </a:solidFill>
              </a:rPr>
              <a:t>لأحد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MA" sz="3600" b="1" dirty="0" smtClean="0">
                <a:solidFill>
                  <a:srgbClr val="002060"/>
                </a:solidFill>
              </a:rPr>
              <a:t>22 </a:t>
            </a:r>
            <a:r>
              <a:rPr lang="ar-MA" sz="3600" b="1" dirty="0">
                <a:solidFill>
                  <a:srgbClr val="002060"/>
                </a:solidFill>
              </a:rPr>
              <a:t>نونبر 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41697"/>
              </p:ext>
            </p:extLst>
          </p:nvPr>
        </p:nvGraphicFramePr>
        <p:xfrm>
          <a:off x="405244" y="2067915"/>
          <a:ext cx="4147091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102">
                  <a:extLst>
                    <a:ext uri="{9D8B030D-6E8A-4147-A177-3AD203B41FA5}">
                      <a16:colId xmlns:a16="http://schemas.microsoft.com/office/drawing/2014/main" val="2850683392"/>
                    </a:ext>
                  </a:extLst>
                </a:gridCol>
                <a:gridCol w="2828989">
                  <a:extLst>
                    <a:ext uri="{9D8B030D-6E8A-4147-A177-3AD203B41FA5}">
                      <a16:colId xmlns:a16="http://schemas.microsoft.com/office/drawing/2014/main" val="2353731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MA" dirty="0" smtClean="0"/>
                        <a:t>التطور بين</a:t>
                      </a:r>
                      <a:r>
                        <a:rPr lang="ar-MA" baseline="0" dirty="0" smtClean="0"/>
                        <a:t> الأسبوعين الأخيرين </a:t>
                      </a:r>
                      <a:endParaRPr lang="fr-FR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dirty="0" smtClean="0"/>
                        <a:t>الجهات </a:t>
                      </a:r>
                      <a:endParaRPr lang="fr-FR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2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+30,5%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أفريقيا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88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+15,2%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الأمريكيتان</a:t>
                      </a:r>
                      <a:endParaRPr lang="fr-FR" sz="2000" b="1" dirty="0" smtClean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39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+9,9%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أوروبا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3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+9,6%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شرق المتوسط 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3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+3,8%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جنوب شرق اسيا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1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+0,9%</a:t>
                      </a:r>
                      <a:endParaRPr lang="fr-FR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rgbClr val="FF0000"/>
                          </a:solidFill>
                        </a:rPr>
                        <a:t>غرب المحيط الهادي</a:t>
                      </a:r>
                      <a:endParaRPr lang="fr-FR" sz="20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004155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87" y="1525471"/>
            <a:ext cx="7026333" cy="4750638"/>
          </a:xfrm>
          <a:prstGeom prst="rect">
            <a:avLst/>
          </a:prstGeom>
        </p:spPr>
      </p:pic>
      <p:sp>
        <p:nvSpPr>
          <p:cNvPr id="13" name="Flèche vers le haut 12"/>
          <p:cNvSpPr/>
          <p:nvPr/>
        </p:nvSpPr>
        <p:spPr>
          <a:xfrm>
            <a:off x="10708036" y="1241626"/>
            <a:ext cx="1483964" cy="725257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+11,3%</a:t>
            </a:r>
            <a:endParaRPr lang="fr-FR" sz="1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806" y="1281349"/>
            <a:ext cx="1507150" cy="14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630" y="0"/>
            <a:ext cx="13177630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634985" y="5038571"/>
            <a:ext cx="10139350" cy="150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الوضعية </a:t>
            </a:r>
            <a:r>
              <a:rPr lang="ar-M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الوبائية </a:t>
            </a:r>
            <a:r>
              <a:rPr lang="ar-M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بالمغرب</a:t>
            </a:r>
            <a:endParaRPr lang="ar-MA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71463" indent="-96838" algn="ctr" rtl="1"/>
            <a:endParaRPr lang="ar-MA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447" y="208083"/>
            <a:ext cx="1149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3600" b="1" dirty="0" smtClean="0">
                <a:solidFill>
                  <a:srgbClr val="002060"/>
                </a:solidFill>
              </a:rPr>
              <a:t>الوضعية </a:t>
            </a:r>
            <a:r>
              <a:rPr lang="ar-MA" sz="3600" b="1" dirty="0">
                <a:solidFill>
                  <a:srgbClr val="002060"/>
                </a:solidFill>
              </a:rPr>
              <a:t>الوبائية </a:t>
            </a:r>
            <a:r>
              <a:rPr lang="ar-SA" sz="3600" b="1" dirty="0" smtClean="0">
                <a:solidFill>
                  <a:srgbClr val="002060"/>
                </a:solidFill>
              </a:rPr>
              <a:t>في</a:t>
            </a:r>
            <a:r>
              <a:rPr lang="ar-MA" sz="3600" b="1" dirty="0" smtClean="0">
                <a:solidFill>
                  <a:srgbClr val="002060"/>
                </a:solidFill>
              </a:rPr>
              <a:t> المغرب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SA" sz="3600" b="1" dirty="0">
                <a:solidFill>
                  <a:srgbClr val="002060"/>
                </a:solidFill>
              </a:rPr>
              <a:t>إلى حدود الإثنين </a:t>
            </a:r>
            <a:r>
              <a:rPr lang="ar-MA" sz="3600" b="1" dirty="0" smtClean="0">
                <a:solidFill>
                  <a:srgbClr val="002060"/>
                </a:solidFill>
              </a:rPr>
              <a:t>23 نونبر</a:t>
            </a:r>
            <a:endParaRPr lang="fr-FR" sz="3600" b="1" dirty="0" smtClean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21735"/>
              </p:ext>
            </p:extLst>
          </p:nvPr>
        </p:nvGraphicFramePr>
        <p:xfrm>
          <a:off x="696884" y="1246266"/>
          <a:ext cx="10656916" cy="4937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25559">
                  <a:extLst>
                    <a:ext uri="{9D8B030D-6E8A-4147-A177-3AD203B41FA5}">
                      <a16:colId xmlns:a16="http://schemas.microsoft.com/office/drawing/2014/main" val="1424010472"/>
                    </a:ext>
                  </a:extLst>
                </a:gridCol>
                <a:gridCol w="5631357">
                  <a:extLst>
                    <a:ext uri="{9D8B030D-6E8A-4147-A177-3AD203B41FA5}">
                      <a16:colId xmlns:a16="http://schemas.microsoft.com/office/drawing/2014/main" val="2918864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327 528</a:t>
                      </a:r>
                      <a:endParaRPr lang="ar-SA" sz="3200" b="1" u="none" kern="1200" dirty="0" smtClean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مجموع الحالات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28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902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معدل الإصابة التراكمي لكل</a:t>
                      </a:r>
                      <a:r>
                        <a:rPr lang="ar-SA" sz="2800" baseline="0" dirty="0" smtClean="0"/>
                        <a:t> 100000 نسمة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55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5 396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الوفيات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4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1,6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معدل الفتك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38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275</a:t>
                      </a:r>
                      <a:r>
                        <a:rPr lang="fr-FR" sz="3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 158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المتعافون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01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84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نسبة الشفاء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05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z="5400" b="1" dirty="0">
                <a:solidFill>
                  <a:srgbClr val="002060"/>
                </a:solidFill>
              </a:rPr>
              <a:t>مؤشر توالد الحالات على الصعيد الوطني </a:t>
            </a:r>
            <a:br>
              <a:rPr lang="ar-MA" sz="5400" b="1" dirty="0">
                <a:solidFill>
                  <a:srgbClr val="002060"/>
                </a:solidFill>
              </a:rPr>
            </a:b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3856046051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579817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1,01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MA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الأحد 01 نونبر 2020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82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1,22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MA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الأحد 08 نونبر 2020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8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1,03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MA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الأحد</a:t>
                      </a:r>
                      <a:r>
                        <a:rPr lang="ar-MA" sz="36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15 نونبر 2020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06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0,9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MA" sz="3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الأحد 22 نونبر 2020</a:t>
                      </a:r>
                      <a:endParaRPr lang="fr-FR" sz="3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50878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6785" y="303169"/>
            <a:ext cx="944301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96838" algn="ctr" rtl="1"/>
            <a:endParaRPr lang="ar-MA" sz="4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8083"/>
            <a:ext cx="1154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</a:rPr>
              <a:t>المنحنى</a:t>
            </a:r>
            <a:r>
              <a:rPr lang="ar-MA" sz="3600" b="1" dirty="0" smtClean="0">
                <a:solidFill>
                  <a:srgbClr val="002060"/>
                </a:solidFill>
              </a:rPr>
              <a:t> الوبائي الأسبوعي </a:t>
            </a:r>
            <a:r>
              <a:rPr lang="ar-SA" sz="3600" b="1" dirty="0" smtClean="0">
                <a:solidFill>
                  <a:srgbClr val="002060"/>
                </a:solidFill>
              </a:rPr>
              <a:t>ال</a:t>
            </a:r>
            <a:r>
              <a:rPr lang="ar-MA" sz="3600" b="1" dirty="0" smtClean="0">
                <a:solidFill>
                  <a:srgbClr val="002060"/>
                </a:solidFill>
              </a:rPr>
              <a:t>وطني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SA" sz="3600" b="1" dirty="0">
                <a:solidFill>
                  <a:srgbClr val="002060"/>
                </a:solidFill>
              </a:rPr>
              <a:t>إلى حدود </a:t>
            </a:r>
            <a:r>
              <a:rPr lang="ar-SA" sz="3600" b="1" dirty="0" smtClean="0">
                <a:solidFill>
                  <a:srgbClr val="002060"/>
                </a:solidFill>
              </a:rPr>
              <a:t>ا</a:t>
            </a:r>
            <a:r>
              <a:rPr lang="ar-MA" sz="3600" b="1" dirty="0" smtClean="0">
                <a:solidFill>
                  <a:srgbClr val="002060"/>
                </a:solidFill>
              </a:rPr>
              <a:t>لأحد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MA" sz="3600" b="1" dirty="0" smtClean="0">
                <a:solidFill>
                  <a:srgbClr val="002060"/>
                </a:solidFill>
              </a:rPr>
              <a:t>22 نونبر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25" y="2432414"/>
            <a:ext cx="6972671" cy="3743942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65950"/>
              </p:ext>
            </p:extLst>
          </p:nvPr>
        </p:nvGraphicFramePr>
        <p:xfrm>
          <a:off x="232756" y="1960591"/>
          <a:ext cx="4496052" cy="42157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0723">
                  <a:extLst>
                    <a:ext uri="{9D8B030D-6E8A-4147-A177-3AD203B41FA5}">
                      <a16:colId xmlns:a16="http://schemas.microsoft.com/office/drawing/2014/main" val="3134348308"/>
                    </a:ext>
                  </a:extLst>
                </a:gridCol>
                <a:gridCol w="2545329">
                  <a:extLst>
                    <a:ext uri="{9D8B030D-6E8A-4147-A177-3AD203B41FA5}">
                      <a16:colId xmlns:a16="http://schemas.microsoft.com/office/drawing/2014/main" val="8957092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التطور بين الأسبوعين الأخيرين </a:t>
                      </a:r>
                      <a:endParaRPr lang="ar-M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الجهات </a:t>
                      </a:r>
                      <a:endParaRPr lang="ar-M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438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+28,0</a:t>
                      </a:r>
                      <a:r>
                        <a:rPr lang="fr-F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كلميم واد نون </a:t>
                      </a:r>
                      <a:endParaRPr lang="ar-MA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166594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+9,1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طنجة تطوان الحسيمة </a:t>
                      </a:r>
                      <a:endParaRPr lang="ar-MA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33023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+8,1</a:t>
                      </a:r>
                      <a:endParaRPr lang="fr-F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جهة سوس ماسة </a:t>
                      </a:r>
                      <a:endParaRPr lang="ar-MA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77893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-2,4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فاس مكناس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424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-6,2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مراكش آسفي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8436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-8,7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درعة تافيلالت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6696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-12,5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الشرق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2623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-15,2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الرباط سلا القنيطرة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0509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-17,7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العيون الساقية الحمراء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72876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-21,7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الداخلة وادي الذهب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186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-21,9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الدار البيضاء سطات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84744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-34,4</a:t>
                      </a:r>
                      <a:endParaRPr lang="fr-F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جهة بني ملال </a:t>
                      </a:r>
                      <a:r>
                        <a:rPr lang="ar-MA" sz="18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خنيفرة</a:t>
                      </a:r>
                      <a:r>
                        <a:rPr lang="ar-MA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ar-MA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900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7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3450</TotalTime>
  <Words>541</Words>
  <Application>Microsoft Office PowerPoint</Application>
  <PresentationFormat>Grand écran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Andalus</vt:lpstr>
      <vt:lpstr>Arabic Typesetting</vt:lpstr>
      <vt:lpstr>Arial</vt:lpstr>
      <vt:lpstr>Calibri</vt:lpstr>
      <vt:lpstr>Cambria</vt:lpstr>
      <vt:lpstr>Tw Cen MT</vt:lpstr>
      <vt:lpstr>Tw Cen MT Condensed</vt:lpstr>
      <vt:lpstr>Wingdings</vt:lpstr>
      <vt:lpstr>Wingdings 3</vt:lpstr>
      <vt:lpstr>Intégral</vt:lpstr>
      <vt:lpstr> جائحة  كوفيد-19 التصريح الصحفي النصف شهري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مؤشر توالد الحالات على الصعيد الوطني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التطور الأسبوعي لعدد الكشوفات و نسبة الإيجابية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Journaliste</dc:creator>
  <cp:lastModifiedBy>Windows User</cp:lastModifiedBy>
  <cp:revision>302</cp:revision>
  <cp:lastPrinted>2020-11-24T13:14:18Z</cp:lastPrinted>
  <dcterms:created xsi:type="dcterms:W3CDTF">2020-07-20T12:07:38Z</dcterms:created>
  <dcterms:modified xsi:type="dcterms:W3CDTF">2020-11-24T13:18:32Z</dcterms:modified>
</cp:coreProperties>
</file>